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3" r:id="rId5"/>
    <p:sldId id="294" r:id="rId6"/>
    <p:sldId id="296" r:id="rId7"/>
  </p:sldIdLst>
  <p:sldSz cx="12192000" cy="6858000"/>
  <p:notesSz cx="7315200" cy="96012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C4D5ADD5-2BBC-4A94-8F86-D9013941F742}" type="datetimeFigureOut">
              <a:rPr lang="en-US"/>
              <a:pPr/>
              <a:t>9/29/2025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457200" y="720725"/>
            <a:ext cx="6400800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457200" y="720725"/>
            <a:ext cx="6400800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457200" y="720725"/>
            <a:ext cx="6400800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defTabSz="483306">
              <a:defRPr/>
            </a:pPr>
            <a:fld id="{0CA7B74D-3791-4AC6-8451-F10DBCCCDD9A}" type="slidenum">
              <a:rPr lang="en-US">
                <a:solidFill>
                  <a:prstClr val="black"/>
                </a:solidFill>
              </a:rPr>
              <a:pPr defTabSz="483306">
                <a:defRPr/>
              </a:pPr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457200" y="720725"/>
            <a:ext cx="6400800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defTabSz="483306">
              <a:defRPr/>
            </a:pPr>
            <a:fld id="{0CA7B74D-3791-4AC6-8451-F10DBCCCDD9A}" type="slidenum">
              <a:rPr lang="en-US">
                <a:solidFill>
                  <a:prstClr val="black"/>
                </a:solidFill>
              </a:rPr>
              <a:pPr defTabSz="483306">
                <a:defRPr/>
              </a:pPr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457200" y="720725"/>
            <a:ext cx="6400800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defTabSz="483306">
              <a:defRPr/>
            </a:pPr>
            <a:fld id="{0CA7B74D-3791-4AC6-8451-F10DBCCCDD9A}" type="slidenum">
              <a:rPr lang="en-US">
                <a:solidFill>
                  <a:prstClr val="black"/>
                </a:solidFill>
              </a:rPr>
              <a:pPr defTabSz="483306">
                <a:defRPr/>
              </a:pPr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9/29/2025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9/29/2025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9/29/2025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fastercapital.com/content/Ayurvedic-Innovation-and-Technology--The-Digital-Revolution-in-Ayurveda--Exploring-Cutting-Edge-Technological-Applications.html" TargetMode="External"/><Relationship Id="rId13" Type="http://schemas.openxmlformats.org/officeDocument/2006/relationships/hyperlink" Target="https://ayurcel.org/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ayurvedjournal.net/archives/2025/vol2issue2/PartA/2-2-9-665.pdf" TargetMode="External"/><Relationship Id="rId12" Type="http://schemas.openxmlformats.org/officeDocument/2006/relationships/hyperlink" Target="https://www.crunchbase.com/organization/nirogstree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glish.mathrubhumi.com/features/health-archives/national-ayush-mission-to-promote-panchakarma-treatment-centres-and-medical-value-tourism-projects-eeb35b31" TargetMode="External"/><Relationship Id="rId11" Type="http://schemas.openxmlformats.org/officeDocument/2006/relationships/hyperlink" Target="https://www.drlogy.com/" TargetMode="External"/><Relationship Id="rId5" Type="http://schemas.openxmlformats.org/officeDocument/2006/relationships/hyperlink" Target="https://www.futuremarketinsights.com/reports/ayurvedic-products-and-treatment-market" TargetMode="External"/><Relationship Id="rId10" Type="http://schemas.openxmlformats.org/officeDocument/2006/relationships/hyperlink" Target="https://1ayurved.com/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www.researchgate.net/publication/383060968_Artificial_intelligence_in_Ayurveda_Current_concepts_and_prospects" TargetMode="External"/><Relationship Id="rId14" Type="http://schemas.openxmlformats.org/officeDocument/2006/relationships/hyperlink" Target="https://ayursutra-prototype-omega.vercel.ap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6805009" y="1882070"/>
            <a:ext cx="3203509" cy="342623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1000534"/>
            <a:ext cx="8534400" cy="49570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2025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6512" y="1549693"/>
            <a:ext cx="7933944" cy="472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 SIH25023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</a:t>
            </a:r>
            <a:r>
              <a:rPr lang="en-US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AyurSutra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- Panchakarma patient Management and therapy scheduling 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Theme- MedTech/ </a:t>
            </a:r>
            <a:r>
              <a:rPr lang="en-US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BioTech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/ HealthTech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PS Category- 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Team ID- 54822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Team Name- CHARMANDER</a:t>
            </a:r>
            <a:endParaRPr lang="en-IN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62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745300" y="-57322"/>
            <a:ext cx="10972800" cy="1143000"/>
          </a:xfrm>
        </p:spPr>
        <p:txBody>
          <a:bodyPr/>
          <a:lstStyle/>
          <a:p>
            <a:pPr eaLnBrk="1" hangingPunct="1"/>
            <a:br>
              <a:rPr lang="en-US" sz="24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2400" b="1" dirty="0" err="1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AyurSutra</a:t>
            </a:r>
            <a:r>
              <a:rPr lang="en-US" sz="24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: AI-Powered Digital Ayurveda Ecosystem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184150"/>
            <a:ext cx="1788587" cy="112286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CHARMANDER</a:t>
            </a:r>
            <a:endParaRPr lang="en-IN" sz="1400" dirty="0"/>
          </a:p>
        </p:txBody>
      </p:sp>
      <p:pic>
        <p:nvPicPr>
          <p:cNvPr id="12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969490-2EC7-10D3-1A41-DAE6E389F2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8243" y="218350"/>
            <a:ext cx="913790" cy="99376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488EA83-80B0-FB26-D8EC-5AE20A164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580844"/>
              </p:ext>
            </p:extLst>
          </p:nvPr>
        </p:nvGraphicFramePr>
        <p:xfrm>
          <a:off x="-1" y="1315495"/>
          <a:ext cx="10638503" cy="4972166"/>
        </p:xfrm>
        <a:graphic>
          <a:graphicData uri="http://schemas.openxmlformats.org/drawingml/2006/table">
            <a:tbl>
              <a:tblPr/>
              <a:tblGrid>
                <a:gridCol w="4587470">
                  <a:extLst>
                    <a:ext uri="{9D8B030D-6E8A-4147-A177-3AD203B41FA5}">
                      <a16:colId xmlns:a16="http://schemas.microsoft.com/office/drawing/2014/main" val="3569970624"/>
                    </a:ext>
                  </a:extLst>
                </a:gridCol>
                <a:gridCol w="3258673">
                  <a:extLst>
                    <a:ext uri="{9D8B030D-6E8A-4147-A177-3AD203B41FA5}">
                      <a16:colId xmlns:a16="http://schemas.microsoft.com/office/drawing/2014/main" val="1059242362"/>
                    </a:ext>
                  </a:extLst>
                </a:gridCol>
                <a:gridCol w="2792360">
                  <a:extLst>
                    <a:ext uri="{9D8B030D-6E8A-4147-A177-3AD203B41FA5}">
                      <a16:colId xmlns:a16="http://schemas.microsoft.com/office/drawing/2014/main" val="3262080369"/>
                    </a:ext>
                  </a:extLst>
                </a:gridCol>
              </a:tblGrid>
              <a:tr h="2852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 dirty="0"/>
                        <a:t>Patients</a:t>
                      </a:r>
                      <a:endParaRPr lang="en-IN" sz="1500" dirty="0"/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 dirty="0"/>
                        <a:t>Hospitals &amp; Doctors</a:t>
                      </a:r>
                      <a:endParaRPr lang="en-IN" sz="1500" dirty="0"/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/>
                        <a:t>Network / Admin Chain</a:t>
                      </a:r>
                      <a:endParaRPr lang="en-IN" sz="1500"/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743846"/>
                  </a:ext>
                </a:extLst>
              </a:tr>
              <a:tr h="1392720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500" dirty="0"/>
                        <a:t> </a:t>
                      </a:r>
                      <a:r>
                        <a:rPr lang="en-US" sz="1500" b="1" dirty="0"/>
                        <a:t>Smart Appointment Booking</a:t>
                      </a:r>
                      <a:r>
                        <a:rPr lang="en-US" sz="1500" dirty="0"/>
                        <a:t> </a:t>
                      </a:r>
                      <a:r>
                        <a:rPr lang="en-US" sz="1400" dirty="0"/>
                        <a:t>– Smart Appointment Booking – Find the nearest center, check doctor availability, and book appointments easily through the app, powered by both manual input and AI assistance.</a:t>
                      </a:r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500" dirty="0"/>
                        <a:t> </a:t>
                      </a:r>
                      <a:r>
                        <a:rPr lang="en-US" sz="1500" b="1" dirty="0"/>
                        <a:t>AI Scheduling Engine</a:t>
                      </a:r>
                      <a:r>
                        <a:rPr lang="en-US" sz="1500" dirty="0"/>
                        <a:t> – Doctor on leave → AI redistributes slots; Traveling patient → session auto-rescheduled</a:t>
                      </a:r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/>
                        <a:t>🌐 </a:t>
                      </a:r>
                      <a:r>
                        <a:rPr lang="en-US" sz="1500" b="1" dirty="0"/>
                        <a:t>Unified Platform</a:t>
                      </a:r>
                      <a:r>
                        <a:rPr lang="en-US" sz="1500" dirty="0"/>
                        <a:t> – Connects all centers → data sharing, tele-consultation, nationwide expansion</a:t>
                      </a:r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722329"/>
                  </a:ext>
                </a:extLst>
              </a:tr>
              <a:tr h="1140827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500" dirty="0"/>
                        <a:t> </a:t>
                      </a:r>
                      <a:r>
                        <a:rPr lang="en-US" sz="1500" b="1" dirty="0"/>
                        <a:t>Digital Health Reports &amp; Progress Tracking</a:t>
                      </a:r>
                      <a:r>
                        <a:rPr lang="en-US" sz="1500" dirty="0"/>
                        <a:t> – Track therapy journey with AI dashboards; automatically updates patient progress</a:t>
                      </a:r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500" b="1" dirty="0"/>
                        <a:t>Digital Patient Records</a:t>
                      </a:r>
                      <a:r>
                        <a:rPr lang="en-US" sz="1500" dirty="0"/>
                        <a:t> – Access complete patient history in one secure dashboard with monthly analysis </a:t>
                      </a:r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500" dirty="0"/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5819028"/>
                  </a:ext>
                </a:extLst>
              </a:tr>
              <a:tr h="609533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500" dirty="0"/>
                        <a:t> </a:t>
                      </a:r>
                      <a:r>
                        <a:rPr lang="en-IN" sz="1500" b="1" dirty="0"/>
                        <a:t>Smart Reminders</a:t>
                      </a:r>
                      <a:r>
                        <a:rPr lang="en-IN" sz="1500" dirty="0"/>
                        <a:t> – Automated notifications &amp; emails for sessions, lifestyle guidance, medicines</a:t>
                      </a:r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500" dirty="0"/>
                        <a:t> </a:t>
                      </a:r>
                      <a:r>
                        <a:rPr lang="en-US" sz="1500" b="1" dirty="0"/>
                        <a:t>Hospital Admin Panel</a:t>
                      </a:r>
                      <a:r>
                        <a:rPr lang="en-US" sz="1500" dirty="0"/>
                        <a:t> – Manage doctors, staff, patients, therapy schedules easily; AI can auto-assign tasks monthly analysis report</a:t>
                      </a:r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500"/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0238227"/>
                  </a:ext>
                </a:extLst>
              </a:tr>
              <a:tr h="1140827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fr-FR" sz="1500" b="1" dirty="0"/>
                        <a:t>AI Assistant Support</a:t>
                      </a:r>
                      <a:r>
                        <a:rPr lang="fr-FR" sz="1500" dirty="0"/>
                        <a:t> – </a:t>
                      </a:r>
                      <a:r>
                        <a:rPr lang="fr-FR" sz="1500" dirty="0" err="1"/>
                        <a:t>Personal</a:t>
                      </a:r>
                      <a:r>
                        <a:rPr lang="fr-FR" sz="1500" dirty="0"/>
                        <a:t> AI assistant guides, </a:t>
                      </a:r>
                      <a:r>
                        <a:rPr lang="fr-FR" sz="1500" dirty="0" err="1"/>
                        <a:t>answers</a:t>
                      </a:r>
                      <a:r>
                        <a:rPr lang="fr-FR" sz="1500" dirty="0"/>
                        <a:t> questions, </a:t>
                      </a:r>
                      <a:r>
                        <a:rPr lang="fr-FR" sz="1500" dirty="0" err="1"/>
                        <a:t>handles</a:t>
                      </a:r>
                      <a:r>
                        <a:rPr lang="fr-FR" sz="1500" dirty="0"/>
                        <a:t> routine </a:t>
                      </a:r>
                      <a:r>
                        <a:rPr lang="fr-FR" sz="1500" dirty="0" err="1"/>
                        <a:t>queries</a:t>
                      </a:r>
                      <a:r>
                        <a:rPr lang="fr-FR" sz="1500" dirty="0"/>
                        <a:t> via prompt; replaces </a:t>
                      </a:r>
                      <a:r>
                        <a:rPr lang="fr-FR" sz="1500" dirty="0" err="1"/>
                        <a:t>manual</a:t>
                      </a:r>
                      <a:r>
                        <a:rPr lang="fr-FR" sz="1500" dirty="0"/>
                        <a:t> </a:t>
                      </a:r>
                      <a:r>
                        <a:rPr lang="fr-FR" sz="1500" dirty="0" err="1"/>
                        <a:t>explanation</a:t>
                      </a:r>
                      <a:endParaRPr lang="fr-FR" sz="1500" dirty="0"/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500"/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500" dirty="0"/>
                    </a:p>
                  </a:txBody>
                  <a:tcPr marL="77397" marR="77397" marT="38698" marB="386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163480"/>
                  </a:ext>
                </a:extLst>
              </a:tr>
            </a:tbl>
          </a:graphicData>
        </a:graphic>
      </p:graphicFrame>
      <p:pic>
        <p:nvPicPr>
          <p:cNvPr id="13" name="Picture 12" descr="A diagram of a medical procedure&#10;&#10;AI-generated content may be incorrect.">
            <a:extLst>
              <a:ext uri="{FF2B5EF4-FFF2-40B4-BE49-F238E27FC236}">
                <a16:creationId xmlns:a16="http://schemas.microsoft.com/office/drawing/2014/main" id="{3CD437EC-E11A-7F05-AAE8-0C48DD2DBD3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663" t="27184" r="13591" b="-2031"/>
          <a:stretch>
            <a:fillRect/>
          </a:stretch>
        </p:blipFill>
        <p:spPr>
          <a:xfrm>
            <a:off x="7993053" y="3429000"/>
            <a:ext cx="3725047" cy="24050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</a:rPr>
              <a:t>`</a:t>
            </a: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739931" y="1387484"/>
            <a:ext cx="4501307" cy="4832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Technologies to be used :</a:t>
            </a:r>
          </a:p>
          <a:p>
            <a:pPr algn="just"/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   Next.js</a:t>
            </a:r>
          </a:p>
          <a:p>
            <a:pPr algn="just"/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   Node.js</a:t>
            </a:r>
          </a:p>
          <a:p>
            <a:pPr algn="just"/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   MongoDB</a:t>
            </a:r>
          </a:p>
          <a:p>
            <a:pPr algn="just"/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   Firebase</a:t>
            </a:r>
          </a:p>
          <a:p>
            <a:pPr algn="just"/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800" dirty="0">
                <a:latin typeface="Arial" pitchFamily="34" charset="0"/>
                <a:cs typeface="Arial" pitchFamily="34" charset="0"/>
              </a:rPr>
              <a:t>    OpenAI </a:t>
            </a:r>
            <a:r>
              <a:rPr lang="en-US" sz="2800" dirty="0" err="1">
                <a:latin typeface="Arial" pitchFamily="34" charset="0"/>
                <a:cs typeface="Arial" pitchFamily="34" charset="0"/>
              </a:rPr>
              <a:t>api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877A01-CE21-AD38-2B8D-A05257372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361" y="2073840"/>
            <a:ext cx="816085" cy="8160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316EFBC-BFB3-9018-80A2-C5B15E83DD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357" y="3011365"/>
            <a:ext cx="600093" cy="6796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914C505-221B-8B42-1364-46E8C1D34B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476" y="3913534"/>
            <a:ext cx="373856" cy="66356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972F48B-5205-275D-9852-30AFB95FF5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357" y="4765433"/>
            <a:ext cx="600093" cy="60009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909074F-3978-A87C-CB46-71729A565AE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72219"/>
          <a:stretch>
            <a:fillRect/>
          </a:stretch>
        </p:blipFill>
        <p:spPr>
          <a:xfrm>
            <a:off x="541989" y="5656447"/>
            <a:ext cx="552829" cy="539942"/>
          </a:xfrm>
          <a:prstGeom prst="rect">
            <a:avLst/>
          </a:prstGeom>
        </p:spPr>
      </p:pic>
      <p:sp>
        <p:nvSpPr>
          <p:cNvPr id="28" name="Oval 27" descr="Your startup LOGO">
            <a:extLst>
              <a:ext uri="{FF2B5EF4-FFF2-40B4-BE49-F238E27FC236}">
                <a16:creationId xmlns:a16="http://schemas.microsoft.com/office/drawing/2014/main" id="{A9264EBF-2FA5-4A8F-512D-37F6E3B9D7B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184150"/>
            <a:ext cx="1788587" cy="112286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CHARMANDER</a:t>
            </a:r>
            <a:endParaRPr lang="en-IN" sz="14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7166ED7-0F89-109B-2607-BBC00CA89CA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8243" y="218350"/>
            <a:ext cx="913790" cy="9937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BBB57BD-3E2F-5355-5756-299E32DA396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00503" y="1176635"/>
            <a:ext cx="7369043" cy="51781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AAE7C5A9-C895-C6BA-6D04-C425D0C0FFD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184150"/>
            <a:ext cx="1788587" cy="112286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CHARMANDER</a:t>
            </a:r>
            <a:endParaRPr lang="en-IN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890523-6D16-DE98-7F5B-940A926686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8243" y="218350"/>
            <a:ext cx="913790" cy="99376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7DDBA54-194D-EFE4-F0D3-4FC34F5D4B6F}"/>
              </a:ext>
            </a:extLst>
          </p:cNvPr>
          <p:cNvSpPr/>
          <p:nvPr/>
        </p:nvSpPr>
        <p:spPr>
          <a:xfrm>
            <a:off x="358648" y="1591056"/>
            <a:ext cx="3472688" cy="45520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324DC81-2145-2785-3BF6-6AADBCEE44B2}"/>
              </a:ext>
            </a:extLst>
          </p:cNvPr>
          <p:cNvSpPr/>
          <p:nvPr/>
        </p:nvSpPr>
        <p:spPr>
          <a:xfrm>
            <a:off x="4450080" y="1591056"/>
            <a:ext cx="3472688" cy="45520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ED01C5E-2DF1-998F-6074-F4160E5DB856}"/>
              </a:ext>
            </a:extLst>
          </p:cNvPr>
          <p:cNvSpPr/>
          <p:nvPr/>
        </p:nvSpPr>
        <p:spPr>
          <a:xfrm>
            <a:off x="8460232" y="1591056"/>
            <a:ext cx="3472688" cy="45520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24C0812-1FDA-F70E-7236-BA861E3948BA}"/>
              </a:ext>
            </a:extLst>
          </p:cNvPr>
          <p:cNvSpPr/>
          <p:nvPr/>
        </p:nvSpPr>
        <p:spPr>
          <a:xfrm>
            <a:off x="358648" y="1591056"/>
            <a:ext cx="3472688" cy="612648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Analysis of the feasibility of the idea</a:t>
            </a:r>
            <a:endParaRPr lang="en-IN" sz="2200" b="1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7657E2B-BB12-F5CD-3F3D-CD811E56DD35}"/>
              </a:ext>
            </a:extLst>
          </p:cNvPr>
          <p:cNvSpPr/>
          <p:nvPr/>
        </p:nvSpPr>
        <p:spPr>
          <a:xfrm>
            <a:off x="4450080" y="1591056"/>
            <a:ext cx="3472688" cy="612648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/>
              <a:t>Potential challenges and risks</a:t>
            </a:r>
            <a:endParaRPr lang="en-IN" b="1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B8A5316-541A-645F-4F25-42C11CEFEA55}"/>
              </a:ext>
            </a:extLst>
          </p:cNvPr>
          <p:cNvSpPr/>
          <p:nvPr/>
        </p:nvSpPr>
        <p:spPr>
          <a:xfrm>
            <a:off x="8460232" y="1591056"/>
            <a:ext cx="3472688" cy="612648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Strategies for overcoming these challenges</a:t>
            </a:r>
            <a:endParaRPr lang="en-IN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54510C-2017-9D47-36F0-EC4CFC3F6872}"/>
              </a:ext>
            </a:extLst>
          </p:cNvPr>
          <p:cNvSpPr txBox="1"/>
          <p:nvPr/>
        </p:nvSpPr>
        <p:spPr>
          <a:xfrm>
            <a:off x="490220" y="2310016"/>
            <a:ext cx="3209544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Proven, popular tech stack (Next.js, Node.js, MongoDB, Firebase)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AI integration via OpenAI APIs is feasible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Modular, scalable system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Digital therapy scheduling aligns with practice 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User feedback loop allows iterative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Secure data storage and access 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77B031-7DEE-BD9E-DDA4-C74148776394}"/>
              </a:ext>
            </a:extLst>
          </p:cNvPr>
          <p:cNvSpPr txBox="1"/>
          <p:nvPr/>
        </p:nvSpPr>
        <p:spPr>
          <a:xfrm>
            <a:off x="4591811" y="2370851"/>
            <a:ext cx="319125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AI scheduling accuracy and adaptability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Resistance to digital adoption in traditional centers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Complexity integrating AI, patient, doctor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Achieving user trust and comfort with AI decisions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Continuous system uptime and maintenance</a:t>
            </a:r>
            <a:endParaRPr lang="en-IN" sz="17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DCC4AD-0AFD-D8D7-D5F9-6D8430A9720C}"/>
              </a:ext>
            </a:extLst>
          </p:cNvPr>
          <p:cNvSpPr txBox="1"/>
          <p:nvPr/>
        </p:nvSpPr>
        <p:spPr>
          <a:xfrm>
            <a:off x="8541512" y="2328410"/>
            <a:ext cx="3291840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Start with rule-based scheduling, enhance with AI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Conduct training and involve Panchakarma experts early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Build modular components, test extensively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Transparent AI alerts and manual override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Cloud provider SLAs and multi-region deployment</a:t>
            </a:r>
            <a:endParaRPr lang="en-IN" sz="1700" dirty="0"/>
          </a:p>
        </p:txBody>
      </p:sp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51807B38-A9B3-316E-CA4C-A2C461FE17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75049"/>
            <a:ext cx="1788587" cy="112286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CHARMANDER</a:t>
            </a:r>
            <a:endParaRPr lang="en-IN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41C2E-DC46-9788-9665-FC9DBC8128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1196" y="182103"/>
            <a:ext cx="913790" cy="993760"/>
          </a:xfrm>
          <a:prstGeom prst="rect">
            <a:avLst/>
          </a:prstGeom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25BE84CB-05FC-EB63-89CC-7C7DD1C654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132692"/>
            <a:ext cx="5486400" cy="298543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lvl="0" indent="-342900" algn="just">
              <a:buFont typeface="Arial" panose="020B0604020202020204" pitchFamily="34" charset="0"/>
              <a:buChar char="•"/>
              <a:defRPr/>
            </a:pPr>
            <a:r>
              <a:rPr lang="en-US" b="1" u="sng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Potential impact on the target audience:</a:t>
            </a:r>
          </a:p>
          <a:p>
            <a:pPr lvl="0" algn="just">
              <a:defRPr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buAutoNum type="arabicPeriod"/>
              <a:defRPr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Savings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40–60% reduction in cost compared to physical Panchakarma consultations.</a:t>
            </a:r>
          </a:p>
          <a:p>
            <a:pPr marL="342900" lvl="0" indent="-342900" algn="just">
              <a:buAutoNum type="arabicPeriod"/>
              <a:defRPr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Retention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Reminders and trackers boost retention by 45% compared to non-digital methods.</a:t>
            </a:r>
          </a:p>
          <a:p>
            <a:pPr marL="342900" lvl="0" indent="-342900" algn="just">
              <a:buAutoNum type="arabicPeriod"/>
              <a:defRPr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Lifestyle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Daily app usage leads to 30% improvement in healthy lifestyle adoption.</a:t>
            </a:r>
          </a:p>
          <a:p>
            <a:pPr marL="342900" lvl="0" indent="-342900" algn="just">
              <a:buAutoNum type="arabicPeriod"/>
              <a:defRPr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App modernizes Ayurveda, making it +50% more appealing to youth &amp; professionals.</a:t>
            </a:r>
          </a:p>
          <a:p>
            <a:pPr marL="342900" lvl="0" indent="-342900" algn="just">
              <a:buAutoNum type="arabicPeriod"/>
              <a:defRPr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Outcomes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20% improvement in immunity and body balance markers with guided digital support.</a:t>
            </a:r>
          </a:p>
          <a:p>
            <a:pPr marL="342900" lvl="0" indent="-342900" algn="just">
              <a:buAutoNum type="arabicPeriod"/>
              <a:defRPr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093157-6F68-B7AC-2E44-D04AE3DA2728}"/>
              </a:ext>
            </a:extLst>
          </p:cNvPr>
          <p:cNvSpPr txBox="1"/>
          <p:nvPr/>
        </p:nvSpPr>
        <p:spPr>
          <a:xfrm>
            <a:off x="636005" y="3827610"/>
            <a:ext cx="53340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u="sng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 of the solution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b="1" u="sng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Social Benefits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Promotes Ayurveda awareness and traditional wellness.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Builds a digital wellness community.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accessibility for rural and urban users.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sz="1400" b="1" dirty="0">
                <a:solidFill>
                  <a:srgbClr val="32323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solidFill>
                  <a:srgbClr val="32323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Delivers 40–60% cost savings on consultations.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healthcare spending through preventive care.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Expands Ayurveda &amp; wellness tourism market (16% CAGR).</a:t>
            </a:r>
          </a:p>
          <a:p>
            <a:endParaRPr lang="en-US" sz="1400" dirty="0">
              <a:solidFill>
                <a:srgbClr val="32323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1B799D-C906-0FB5-C459-088DB2AE6189}"/>
              </a:ext>
            </a:extLst>
          </p:cNvPr>
          <p:cNvSpPr txBox="1"/>
          <p:nvPr/>
        </p:nvSpPr>
        <p:spPr>
          <a:xfrm>
            <a:off x="6347862" y="865685"/>
            <a:ext cx="5334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Health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Achieves 25–30% stress reduction.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Boosts immunity by 20%.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holistic health improvement (mind–body balance).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Technological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24/7 digital access.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personalized AI-driven wellness plans.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Tracks progress with real-time analytics.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Environmental 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Encourages eco-friendly, natural remedies.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Minimizes paperwork via digital records.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Promotes a sustainable lifestyle.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325DF9-1196-8138-3C86-11123A9F0C2F}"/>
              </a:ext>
            </a:extLst>
          </p:cNvPr>
          <p:cNvSpPr/>
          <p:nvPr/>
        </p:nvSpPr>
        <p:spPr>
          <a:xfrm>
            <a:off x="7388157" y="3951836"/>
            <a:ext cx="2576966" cy="589280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 of the solution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74469D-BAA8-3D55-D9AA-2097235CF97F}"/>
              </a:ext>
            </a:extLst>
          </p:cNvPr>
          <p:cNvSpPr/>
          <p:nvPr/>
        </p:nvSpPr>
        <p:spPr>
          <a:xfrm>
            <a:off x="5894600" y="5067777"/>
            <a:ext cx="1041400" cy="43688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SOCIAL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E812CE-A7F8-51D9-574F-25B09064B6A8}"/>
              </a:ext>
            </a:extLst>
          </p:cNvPr>
          <p:cNvSpPr/>
          <p:nvPr/>
        </p:nvSpPr>
        <p:spPr>
          <a:xfrm>
            <a:off x="6953040" y="5600619"/>
            <a:ext cx="1056640" cy="45518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ECONOMIC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E7A8DC-4067-86EB-D019-1D1181614D7D}"/>
              </a:ext>
            </a:extLst>
          </p:cNvPr>
          <p:cNvSpPr/>
          <p:nvPr/>
        </p:nvSpPr>
        <p:spPr>
          <a:xfrm>
            <a:off x="8186950" y="5881023"/>
            <a:ext cx="1101300" cy="45290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HEALTH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0B0FC6-7777-BB5C-8107-8DD4FA77BD61}"/>
              </a:ext>
            </a:extLst>
          </p:cNvPr>
          <p:cNvSpPr/>
          <p:nvPr/>
        </p:nvSpPr>
        <p:spPr>
          <a:xfrm>
            <a:off x="10465526" y="5067777"/>
            <a:ext cx="1584960" cy="43688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ENVIRONMENTAL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FF28DA-9021-404C-C102-FDE9458AE0D3}"/>
              </a:ext>
            </a:extLst>
          </p:cNvPr>
          <p:cNvSpPr/>
          <p:nvPr/>
        </p:nvSpPr>
        <p:spPr>
          <a:xfrm>
            <a:off x="9460020" y="5605056"/>
            <a:ext cx="1482300" cy="452903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TECHNOLOGICAL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8A33620-9678-B857-2389-C2C04254F4D3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8676640" y="4541116"/>
            <a:ext cx="0" cy="13399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25B128F-C246-EFAE-E899-AC52AF3D9F19}"/>
              </a:ext>
            </a:extLst>
          </p:cNvPr>
          <p:cNvCxnSpPr>
            <a:cxnSpLocks/>
          </p:cNvCxnSpPr>
          <p:nvPr/>
        </p:nvCxnSpPr>
        <p:spPr>
          <a:xfrm>
            <a:off x="6415300" y="4898832"/>
            <a:ext cx="452702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2CF32D1-8831-6221-A979-A246E57BFA37}"/>
              </a:ext>
            </a:extLst>
          </p:cNvPr>
          <p:cNvCxnSpPr/>
          <p:nvPr/>
        </p:nvCxnSpPr>
        <p:spPr>
          <a:xfrm>
            <a:off x="7396480" y="4898832"/>
            <a:ext cx="0" cy="7017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809FC33-ECBF-313F-7629-3FD903DF3027}"/>
              </a:ext>
            </a:extLst>
          </p:cNvPr>
          <p:cNvCxnSpPr/>
          <p:nvPr/>
        </p:nvCxnSpPr>
        <p:spPr>
          <a:xfrm>
            <a:off x="9936480" y="4898832"/>
            <a:ext cx="0" cy="7062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C3F9490-EB1F-2B98-EC73-BB4EB1711F69}"/>
              </a:ext>
            </a:extLst>
          </p:cNvPr>
          <p:cNvCxnSpPr/>
          <p:nvPr/>
        </p:nvCxnSpPr>
        <p:spPr>
          <a:xfrm>
            <a:off x="10942320" y="4898832"/>
            <a:ext cx="0" cy="1689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pic>
        <p:nvPicPr>
          <p:cNvPr id="11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8D6C2813-F9DC-57DD-0255-B4440BF9403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295465" y="14802"/>
            <a:ext cx="1788587" cy="112286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CHARMANDER</a:t>
            </a:r>
            <a:endParaRPr lang="en-IN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9CDA91-8F88-0143-35A3-ADBD071262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0313" y="117522"/>
            <a:ext cx="913790" cy="9937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442207-F6C3-BC38-6D4A-AA479CEE9594}"/>
              </a:ext>
            </a:extLst>
          </p:cNvPr>
          <p:cNvSpPr txBox="1"/>
          <p:nvPr/>
        </p:nvSpPr>
        <p:spPr>
          <a:xfrm>
            <a:off x="3118318" y="757387"/>
            <a:ext cx="57810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chemeClr val="tx2"/>
                </a:solidFill>
              </a:rPr>
              <a:t>RESEARCH AND COMPARISON WITH EXISTING SYSTEMS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6CF2BAE-F174-DDE0-6B8C-50971D4A5E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367100"/>
              </p:ext>
            </p:extLst>
          </p:nvPr>
        </p:nvGraphicFramePr>
        <p:xfrm>
          <a:off x="636328" y="1133474"/>
          <a:ext cx="10946072" cy="224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1821">
                  <a:extLst>
                    <a:ext uri="{9D8B030D-6E8A-4147-A177-3AD203B41FA5}">
                      <a16:colId xmlns:a16="http://schemas.microsoft.com/office/drawing/2014/main" val="198514210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301848533"/>
                    </a:ext>
                  </a:extLst>
                </a:gridCol>
                <a:gridCol w="1602795">
                  <a:extLst>
                    <a:ext uri="{9D8B030D-6E8A-4147-A177-3AD203B41FA5}">
                      <a16:colId xmlns:a16="http://schemas.microsoft.com/office/drawing/2014/main" val="3870283915"/>
                    </a:ext>
                  </a:extLst>
                </a:gridCol>
                <a:gridCol w="850392">
                  <a:extLst>
                    <a:ext uri="{9D8B030D-6E8A-4147-A177-3AD203B41FA5}">
                      <a16:colId xmlns:a16="http://schemas.microsoft.com/office/drawing/2014/main" val="4249035953"/>
                    </a:ext>
                  </a:extLst>
                </a:gridCol>
                <a:gridCol w="1161288">
                  <a:extLst>
                    <a:ext uri="{9D8B030D-6E8A-4147-A177-3AD203B41FA5}">
                      <a16:colId xmlns:a16="http://schemas.microsoft.com/office/drawing/2014/main" val="2016924"/>
                    </a:ext>
                  </a:extLst>
                </a:gridCol>
                <a:gridCol w="1014984">
                  <a:extLst>
                    <a:ext uri="{9D8B030D-6E8A-4147-A177-3AD203B41FA5}">
                      <a16:colId xmlns:a16="http://schemas.microsoft.com/office/drawing/2014/main" val="3056051519"/>
                    </a:ext>
                  </a:extLst>
                </a:gridCol>
                <a:gridCol w="886968">
                  <a:extLst>
                    <a:ext uri="{9D8B030D-6E8A-4147-A177-3AD203B41FA5}">
                      <a16:colId xmlns:a16="http://schemas.microsoft.com/office/drawing/2014/main" val="305822488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65673482"/>
                    </a:ext>
                  </a:extLst>
                </a:gridCol>
                <a:gridCol w="1161288">
                  <a:extLst>
                    <a:ext uri="{9D8B030D-6E8A-4147-A177-3AD203B41FA5}">
                      <a16:colId xmlns:a16="http://schemas.microsoft.com/office/drawing/2014/main" val="2647909070"/>
                    </a:ext>
                  </a:extLst>
                </a:gridCol>
                <a:gridCol w="896112">
                  <a:extLst>
                    <a:ext uri="{9D8B030D-6E8A-4147-A177-3AD203B41FA5}">
                      <a16:colId xmlns:a16="http://schemas.microsoft.com/office/drawing/2014/main" val="2462741095"/>
                    </a:ext>
                  </a:extLst>
                </a:gridCol>
              </a:tblGrid>
              <a:tr h="39132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 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Appointment Booking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Electronic Records (EMR)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AI Personalization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Educational Content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Reminders &amp; Alerts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Doctor/Expert Profiles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Payments &amp; Subscriptions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Target Audience Coverage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2717766"/>
                  </a:ext>
                </a:extLst>
              </a:tr>
              <a:tr h="223611">
                <a:tc>
                  <a:txBody>
                    <a:bodyPr/>
                    <a:lstStyle/>
                    <a:p>
                      <a:r>
                        <a:rPr lang="en-US" sz="15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CHARMANDER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rgbClr val="00CC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978236"/>
                  </a:ext>
                </a:extLst>
              </a:tr>
              <a:tr h="223611">
                <a:tc>
                  <a:txBody>
                    <a:bodyPr/>
                    <a:lstStyle/>
                    <a:p>
                      <a:r>
                        <a:rPr lang="en-US" sz="15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1Ayurved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</a:t>
                      </a:r>
                      <a:r>
                        <a:rPr lang="en-US" sz="1500" dirty="0"/>
                        <a:t>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</a:t>
                      </a:r>
                      <a:r>
                        <a:rPr lang="en-US" sz="1500" dirty="0"/>
                        <a:t>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700360"/>
                  </a:ext>
                </a:extLst>
              </a:tr>
              <a:tr h="223611">
                <a:tc>
                  <a:txBody>
                    <a:bodyPr/>
                    <a:lstStyle/>
                    <a:p>
                      <a:r>
                        <a:rPr lang="en-US" sz="15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Drlogy</a:t>
                      </a:r>
                      <a:endParaRPr lang="en-US" sz="15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</a:t>
                      </a:r>
                      <a:r>
                        <a:rPr lang="en-US" sz="1500" dirty="0"/>
                        <a:t>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173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5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NirogStreet</a:t>
                      </a:r>
                      <a:r>
                        <a:rPr lang="en-US" sz="15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sz="15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VedaPulse</a:t>
                      </a:r>
                      <a:endParaRPr lang="en-US" sz="15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4290747"/>
                  </a:ext>
                </a:extLst>
              </a:tr>
              <a:tr h="223611">
                <a:tc>
                  <a:txBody>
                    <a:bodyPr/>
                    <a:lstStyle/>
                    <a:p>
                      <a:r>
                        <a:rPr lang="en-US" sz="15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Amrit e-Map/</a:t>
                      </a:r>
                      <a:r>
                        <a:rPr lang="en-US" sz="15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AyurCel</a:t>
                      </a:r>
                      <a:endParaRPr lang="en-US" sz="15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</a:t>
                      </a:r>
                      <a:r>
                        <a:rPr lang="en-US" sz="1500" dirty="0"/>
                        <a:t>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00CC00"/>
                          </a:solidFill>
                        </a:rPr>
                        <a:t>✅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</a:t>
                      </a:r>
                      <a:r>
                        <a:rPr lang="en-US" sz="1500" dirty="0"/>
                        <a:t>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❌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252728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8A8A382-344D-743C-306A-92F12C2E46D8}"/>
              </a:ext>
            </a:extLst>
          </p:cNvPr>
          <p:cNvSpPr txBox="1"/>
          <p:nvPr/>
        </p:nvSpPr>
        <p:spPr>
          <a:xfrm>
            <a:off x="160500" y="3359076"/>
            <a:ext cx="647957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u="sng" dirty="0">
                <a:solidFill>
                  <a:schemeClr val="tx2"/>
                </a:solidFill>
                <a:latin typeface="+mj-lt"/>
                <a:cs typeface="Times New Roman" panose="02020603050405020304" pitchFamily="18" charset="0"/>
              </a:rPr>
              <a:t>REFERENCES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FEASIBILITY FACTS: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  <a:hlinkClick r:id="rId5"/>
              </a:rPr>
              <a:t>https://www.futuremarketinsights.com/reports/ayurvedic-products-and-treatment-market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https://english.mathrubhumi.com/features/health-archives/national-ayush-mission-to-promote-panchakarma-treatment-centres-and-medical-value-tourism-projects-eeb35b31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1" dirty="0">
                <a:latin typeface="+mj-lt"/>
                <a:cs typeface="Times New Roman" panose="02020603050405020304" pitchFamily="18" charset="0"/>
              </a:rPr>
              <a:t>RESEARCH LINKS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+mj-lt"/>
                <a:cs typeface="Times New Roman" panose="02020603050405020304" pitchFamily="18" charset="0"/>
                <a:hlinkClick r:id="rId7"/>
              </a:rPr>
              <a:t>https://www.ayurvedjournal.net/archives/2025/vol2issue2/PartA/2-2-9-665.pdf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+mj-lt"/>
                <a:cs typeface="Times New Roman" panose="02020603050405020304" pitchFamily="18" charset="0"/>
                <a:hlinkClick r:id="rId8"/>
              </a:rPr>
              <a:t>https://fastercapital.com/content/Ayurvedic-Innovation-and-Technology--The-Digital-Revolution-in-Ayurveda--Exploring-Cutting-Edge-Technological-Applications.html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+mj-lt"/>
                <a:cs typeface="Times New Roman" panose="02020603050405020304" pitchFamily="18" charset="0"/>
                <a:hlinkClick r:id="rId9"/>
              </a:rPr>
              <a:t>https://www.researchgate.net/publication/383060968_Artificial_intelligence_in_Ayurveda_Current_concepts_and_prospects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r>
              <a:rPr lang="en-US" sz="1200" b="1" dirty="0">
                <a:cs typeface="Times New Roman" panose="02020603050405020304" pitchFamily="18" charset="0"/>
              </a:rPr>
              <a:t>PLATFORMS FOR COMPARISON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1Ayurved: 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0"/>
              </a:rPr>
              <a:t>https://1ayurved.com/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Drlogy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1"/>
              </a:rPr>
              <a:t>https://www.drlogy.com/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NirogStreet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2"/>
              </a:rPr>
              <a:t>https://www.crunchbase.com/organization/nirogstreet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AyurCel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3"/>
              </a:rPr>
              <a:t>https://ayurcel.org/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3694ADE-2061-E519-04BE-EE3B13E683EE}"/>
              </a:ext>
            </a:extLst>
          </p:cNvPr>
          <p:cNvSpPr/>
          <p:nvPr/>
        </p:nvSpPr>
        <p:spPr>
          <a:xfrm>
            <a:off x="6570880" y="4030795"/>
            <a:ext cx="1410601" cy="48893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UNDERSTANDING THE PROBLEM STATEMENT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284977C-9B8A-636D-4F3A-48B6421BD342}"/>
              </a:ext>
            </a:extLst>
          </p:cNvPr>
          <p:cNvSpPr/>
          <p:nvPr/>
        </p:nvSpPr>
        <p:spPr>
          <a:xfrm>
            <a:off x="10147894" y="4051788"/>
            <a:ext cx="1410600" cy="577788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/>
              <a:t>LITERATURE REVIEW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EB1D92A-E7B1-53F7-C35A-C57E330ACD2E}"/>
              </a:ext>
            </a:extLst>
          </p:cNvPr>
          <p:cNvSpPr/>
          <p:nvPr/>
        </p:nvSpPr>
        <p:spPr>
          <a:xfrm>
            <a:off x="8296139" y="4039536"/>
            <a:ext cx="1410601" cy="56190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REQUIREMENT ANALYSIS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CF81D6C-D60D-8F07-49F4-0950229A0055}"/>
              </a:ext>
            </a:extLst>
          </p:cNvPr>
          <p:cNvSpPr/>
          <p:nvPr/>
        </p:nvSpPr>
        <p:spPr>
          <a:xfrm>
            <a:off x="10161393" y="5492712"/>
            <a:ext cx="1412532" cy="50419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/>
              <a:t>COMPARE WITH EXISTING SYSTEMS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DDCCFAF-1EAD-3597-1C3D-9C83A07126DC}"/>
              </a:ext>
            </a:extLst>
          </p:cNvPr>
          <p:cNvSpPr/>
          <p:nvPr/>
        </p:nvSpPr>
        <p:spPr>
          <a:xfrm>
            <a:off x="8294559" y="5438753"/>
            <a:ext cx="1493520" cy="55815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DESIGN AND IMPLEMENT PROPOSED SOLUTION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DE480F8-AF32-52B6-53D4-0C7E5D01CAFA}"/>
              </a:ext>
            </a:extLst>
          </p:cNvPr>
          <p:cNvSpPr/>
          <p:nvPr/>
        </p:nvSpPr>
        <p:spPr>
          <a:xfrm>
            <a:off x="6570880" y="5456903"/>
            <a:ext cx="1410601" cy="55815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TESTING AND EVALUATION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34D03D7-C552-3F59-7B5F-9AC8DEC75E43}"/>
              </a:ext>
            </a:extLst>
          </p:cNvPr>
          <p:cNvSpPr/>
          <p:nvPr/>
        </p:nvSpPr>
        <p:spPr>
          <a:xfrm>
            <a:off x="7981481" y="4274667"/>
            <a:ext cx="313078" cy="204582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57262A7-9D04-B393-09F2-2E92DE1FE942}"/>
              </a:ext>
            </a:extLst>
          </p:cNvPr>
          <p:cNvSpPr/>
          <p:nvPr/>
        </p:nvSpPr>
        <p:spPr>
          <a:xfrm>
            <a:off x="9691660" y="4238391"/>
            <a:ext cx="456233" cy="204582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799A14D5-D4E9-0D6F-338E-1C9C9613C56A}"/>
              </a:ext>
            </a:extLst>
          </p:cNvPr>
          <p:cNvSpPr/>
          <p:nvPr/>
        </p:nvSpPr>
        <p:spPr>
          <a:xfrm>
            <a:off x="9788079" y="5631780"/>
            <a:ext cx="373314" cy="236386"/>
          </a:xfrm>
          <a:prstGeom prst="lef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B57894BD-9FAE-0312-0F98-8E96E8622E00}"/>
              </a:ext>
            </a:extLst>
          </p:cNvPr>
          <p:cNvSpPr/>
          <p:nvPr/>
        </p:nvSpPr>
        <p:spPr>
          <a:xfrm>
            <a:off x="7965049" y="5624756"/>
            <a:ext cx="329510" cy="279362"/>
          </a:xfrm>
          <a:prstGeom prst="lef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7B2BEE-403B-13CA-B67D-48F9AE2744AE}"/>
              </a:ext>
            </a:extLst>
          </p:cNvPr>
          <p:cNvSpPr txBox="1"/>
          <p:nvPr/>
        </p:nvSpPr>
        <p:spPr>
          <a:xfrm>
            <a:off x="7081232" y="6090121"/>
            <a:ext cx="45143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WORKFLOW DIAGRAM OF RESEARCH WORK </a:t>
            </a: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2167741D-F1FF-1FE1-DA2E-0A0FD79B863A}"/>
              </a:ext>
            </a:extLst>
          </p:cNvPr>
          <p:cNvSpPr/>
          <p:nvPr/>
        </p:nvSpPr>
        <p:spPr>
          <a:xfrm>
            <a:off x="10770896" y="4634220"/>
            <a:ext cx="307392" cy="822684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hlinkClick r:id="rId14"/>
            <a:extLst>
              <a:ext uri="{FF2B5EF4-FFF2-40B4-BE49-F238E27FC236}">
                <a16:creationId xmlns:a16="http://schemas.microsoft.com/office/drawing/2014/main" id="{D19AA261-050D-A67D-384A-7D6060B0D4CB}"/>
              </a:ext>
            </a:extLst>
          </p:cNvPr>
          <p:cNvSpPr txBox="1"/>
          <p:nvPr/>
        </p:nvSpPr>
        <p:spPr>
          <a:xfrm>
            <a:off x="7467666" y="35819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https://ayursutra-prototype-omega.vercel.app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A29E45F-DDA1-2079-25C0-2E15B0F88424}"/>
              </a:ext>
            </a:extLst>
          </p:cNvPr>
          <p:cNvSpPr txBox="1"/>
          <p:nvPr/>
        </p:nvSpPr>
        <p:spPr>
          <a:xfrm>
            <a:off x="6096001" y="3559757"/>
            <a:ext cx="1455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Prototype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7771</TotalTime>
  <Words>865</Words>
  <Application>Microsoft Office PowerPoint</Application>
  <PresentationFormat>Widescreen</PresentationFormat>
  <Paragraphs>186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ＭＳ Ｐゴシック</vt:lpstr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SMART INDIA HACKATHON 2025</vt:lpstr>
      <vt:lpstr> AyurSutra: AI-Powered Digital Ayurveda Ecosystem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ADITYA DIMRI</cp:lastModifiedBy>
  <cp:revision>149</cp:revision>
  <cp:lastPrinted>2025-09-29T18:25:15Z</cp:lastPrinted>
  <dcterms:created xsi:type="dcterms:W3CDTF">2013-12-12T18:46:50Z</dcterms:created>
  <dcterms:modified xsi:type="dcterms:W3CDTF">2025-09-29T18:25:19Z</dcterms:modified>
  <cp:category/>
</cp:coreProperties>
</file>

<file path=docProps/thumbnail.jpeg>
</file>